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258" r:id="rId3"/>
    <p:sldId id="259" r:id="rId4"/>
  </p:sldIdLst>
  <p:sldSz cx="7556500" cy="10693400"/>
  <p:notesSz cx="6858000" cy="9144000"/>
  <p:embeddedFontLst>
    <p:embeddedFont>
      <p:font typeface="Lovelo" panose="020B0604020202020204" charset="0"/>
      <p:regular r:id="rId5"/>
    </p:embeddedFont>
    <p:embeddedFont>
      <p:font typeface="Poppins" panose="00000500000000000000" pitchFamily="2" charset="0"/>
      <p:regular r:id="rId6"/>
      <p:bold r:id="rId7"/>
      <p:italic r:id="rId8"/>
      <p:boldItalic r:id="rId9"/>
    </p:embeddedFont>
    <p:embeddedFont>
      <p:font typeface="Poppins Bold" panose="00000800000000000000" charset="0"/>
      <p:regular r:id="rId10"/>
      <p:bold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BB"/>
    <a:srgbClr val="DA291C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160" d="100"/>
          <a:sy n="160" d="100"/>
        </p:scale>
        <p:origin x="-426" y="-73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ableStyles" Target="tableStyles.xml"/><Relationship Id="rId10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font" Target="fonts/font5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0.svg"/><Relationship Id="rId7" Type="http://schemas.openxmlformats.org/officeDocument/2006/relationships/image" Target="../media/image6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Relationship Id="rId9" Type="http://schemas.openxmlformats.org/officeDocument/2006/relationships/image" Target="../media/image1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6.svg"/><Relationship Id="rId7" Type="http://schemas.openxmlformats.org/officeDocument/2006/relationships/image" Target="../media/image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Relationship Id="rId9" Type="http://schemas.openxmlformats.org/officeDocument/2006/relationships/image" Target="../media/image2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624568" y="2333970"/>
            <a:ext cx="324228" cy="324228"/>
          </a:xfrm>
          <a:custGeom>
            <a:avLst/>
            <a:gdLst/>
            <a:ahLst/>
            <a:cxnLst/>
            <a:rect l="l" t="t" r="r" b="b"/>
            <a:pathLst>
              <a:path w="324228" h="324228">
                <a:moveTo>
                  <a:pt x="0" y="0"/>
                </a:moveTo>
                <a:lnTo>
                  <a:pt x="324228" y="0"/>
                </a:lnTo>
                <a:lnTo>
                  <a:pt x="324228" y="324228"/>
                </a:lnTo>
                <a:lnTo>
                  <a:pt x="0" y="3242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PE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Freeform 3"/>
          <p:cNvSpPr/>
          <p:nvPr/>
        </p:nvSpPr>
        <p:spPr>
          <a:xfrm>
            <a:off x="634002" y="1985279"/>
            <a:ext cx="324228" cy="324228"/>
          </a:xfrm>
          <a:custGeom>
            <a:avLst/>
            <a:gdLst/>
            <a:ahLst/>
            <a:cxnLst/>
            <a:rect l="l" t="t" r="r" b="b"/>
            <a:pathLst>
              <a:path w="324228" h="324228">
                <a:moveTo>
                  <a:pt x="0" y="0"/>
                </a:moveTo>
                <a:lnTo>
                  <a:pt x="324229" y="0"/>
                </a:lnTo>
                <a:lnTo>
                  <a:pt x="324229" y="324228"/>
                </a:lnTo>
                <a:lnTo>
                  <a:pt x="0" y="32422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PE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5" name="Group 5"/>
          <p:cNvGrpSpPr/>
          <p:nvPr/>
        </p:nvGrpSpPr>
        <p:grpSpPr>
          <a:xfrm>
            <a:off x="0" y="756000"/>
            <a:ext cx="5800438" cy="979822"/>
            <a:chOff x="0" y="0"/>
            <a:chExt cx="2078746" cy="351146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078746" cy="351146"/>
            </a:xfrm>
            <a:custGeom>
              <a:avLst/>
              <a:gdLst/>
              <a:ahLst/>
              <a:cxnLst/>
              <a:rect l="l" t="t" r="r" b="b"/>
              <a:pathLst>
                <a:path w="2078746" h="351146">
                  <a:moveTo>
                    <a:pt x="0" y="0"/>
                  </a:moveTo>
                  <a:lnTo>
                    <a:pt x="2078746" y="0"/>
                  </a:lnTo>
                  <a:lnTo>
                    <a:pt x="2078746" y="351146"/>
                  </a:lnTo>
                  <a:lnTo>
                    <a:pt x="0" y="351146"/>
                  </a:lnTo>
                  <a:close/>
                </a:path>
              </a:pathLst>
            </a:custGeom>
            <a:solidFill>
              <a:srgbClr val="F1B634"/>
            </a:solidFill>
          </p:spPr>
          <p:txBody>
            <a:bodyPr/>
            <a:lstStyle/>
            <a:p>
              <a:endParaRPr lang="es-PE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19050"/>
              <a:ext cx="2078746" cy="33209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27"/>
                </a:lnSpc>
              </a:pPr>
              <a:endParaRPr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576068" y="1177987"/>
            <a:ext cx="3768370" cy="8720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411"/>
              </a:lnSpc>
            </a:pPr>
            <a:r>
              <a:rPr lang="en-US" sz="3018" spc="-12" dirty="0">
                <a:solidFill>
                  <a:srgbClr val="FFFFFF"/>
                </a:solidFill>
                <a:latin typeface="Poppins"/>
              </a:rPr>
              <a:t>CARGO </a:t>
            </a:r>
          </a:p>
          <a:p>
            <a:pPr algn="l">
              <a:lnSpc>
                <a:spcPts val="3411"/>
              </a:lnSpc>
            </a:pPr>
            <a:endParaRPr lang="en-US" sz="3018" spc="-12" dirty="0">
              <a:solidFill>
                <a:srgbClr val="FFFFFF"/>
              </a:solidFill>
              <a:latin typeface="Poppin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596203" y="804570"/>
            <a:ext cx="2629818" cy="32579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10"/>
              </a:lnSpc>
            </a:pPr>
            <a:r>
              <a:rPr lang="en-US" sz="1793" dirty="0">
                <a:solidFill>
                  <a:srgbClr val="FFFFFF"/>
                </a:solidFill>
                <a:latin typeface="Poppins"/>
              </a:rPr>
              <a:t>ESTAMOS BUSCANDO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819091" y="5480073"/>
            <a:ext cx="2819719" cy="2426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Principales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Funciones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844516" y="7903470"/>
            <a:ext cx="1851233" cy="2426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Competencias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786682" y="5789033"/>
            <a:ext cx="6420568" cy="10079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2581" lvl="1" indent="-171450" algn="l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Función 1</a:t>
            </a:r>
          </a:p>
          <a:p>
            <a:pPr marL="322581" lvl="1" indent="-171450" algn="l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Función 2</a:t>
            </a:r>
          </a:p>
          <a:p>
            <a:pPr marL="322581" lvl="1" indent="-171450" algn="l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Función 3</a:t>
            </a:r>
          </a:p>
          <a:p>
            <a:pPr marL="322581" lvl="1" indent="-171450" algn="l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Función 4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077506" y="2341581"/>
            <a:ext cx="1382748" cy="2654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164"/>
              </a:lnSpc>
            </a:pPr>
            <a:r>
              <a:rPr lang="en-US" sz="1545" dirty="0">
                <a:solidFill>
                  <a:srgbClr val="F1B634"/>
                </a:solidFill>
                <a:latin typeface="Poppins Bold" panose="00000800000000000000" pitchFamily="2" charset="0"/>
                <a:cs typeface="Poppins Bold" panose="00000800000000000000" pitchFamily="2" charset="0"/>
              </a:rPr>
              <a:t>Envia </a:t>
            </a:r>
            <a:r>
              <a:rPr lang="en-US" sz="1545" dirty="0" err="1">
                <a:solidFill>
                  <a:srgbClr val="F1B634"/>
                </a:solidFill>
                <a:latin typeface="Poppins Bold" panose="00000800000000000000" pitchFamily="2" charset="0"/>
                <a:cs typeface="Poppins Bold" panose="00000800000000000000" pitchFamily="2" charset="0"/>
              </a:rPr>
              <a:t>tu</a:t>
            </a:r>
            <a:r>
              <a:rPr lang="en-US" sz="1545" dirty="0">
                <a:solidFill>
                  <a:srgbClr val="F1B634"/>
                </a:solidFill>
                <a:latin typeface="Poppins Bold" panose="00000800000000000000" pitchFamily="2" charset="0"/>
                <a:cs typeface="Poppins Bold" panose="00000800000000000000" pitchFamily="2" charset="0"/>
              </a:rPr>
              <a:t> cv: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2322508" y="2352217"/>
            <a:ext cx="3477930" cy="2821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164"/>
              </a:lnSpc>
            </a:pPr>
            <a:r>
              <a:rPr lang="en-US" sz="1545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correo@correo.com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040694" y="2013117"/>
            <a:ext cx="2966155" cy="2821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164"/>
              </a:lnSpc>
            </a:pPr>
            <a:r>
              <a:rPr lang="en-US" sz="1545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(+51)  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844516" y="3178509"/>
            <a:ext cx="1377503" cy="2426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Requisitos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844516" y="3511510"/>
            <a:ext cx="6362734" cy="10079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171450" indent="-171450" algn="l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Requisito 1</a:t>
            </a:r>
          </a:p>
          <a:p>
            <a:pPr marL="171450" indent="-171450" algn="l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Requisito 2</a:t>
            </a:r>
          </a:p>
          <a:p>
            <a:pPr marL="171450" indent="-171450" algn="l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Requisito 3</a:t>
            </a:r>
          </a:p>
          <a:p>
            <a:pPr marL="171450" indent="-171450" algn="l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Requisito 4</a:t>
            </a:r>
            <a:endParaRPr lang="en-US" sz="1200" dirty="0">
              <a:solidFill>
                <a:srgbClr val="575757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20" name="Group 20"/>
          <p:cNvGrpSpPr/>
          <p:nvPr/>
        </p:nvGrpSpPr>
        <p:grpSpPr>
          <a:xfrm>
            <a:off x="0" y="3226134"/>
            <a:ext cx="756000" cy="211991"/>
            <a:chOff x="0" y="0"/>
            <a:chExt cx="270933" cy="75973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270933" cy="75973"/>
            </a:xfrm>
            <a:custGeom>
              <a:avLst/>
              <a:gdLst/>
              <a:ahLst/>
              <a:cxnLst/>
              <a:rect l="l" t="t" r="r" b="b"/>
              <a:pathLst>
                <a:path w="270933" h="75973">
                  <a:moveTo>
                    <a:pt x="0" y="0"/>
                  </a:moveTo>
                  <a:lnTo>
                    <a:pt x="270933" y="0"/>
                  </a:lnTo>
                  <a:lnTo>
                    <a:pt x="270933" y="75973"/>
                  </a:lnTo>
                  <a:lnTo>
                    <a:pt x="0" y="75973"/>
                  </a:lnTo>
                  <a:close/>
                </a:path>
              </a:pathLst>
            </a:custGeom>
            <a:solidFill>
              <a:srgbClr val="F1B634"/>
            </a:solidFill>
          </p:spPr>
          <p:txBody>
            <a:bodyPr/>
            <a:lstStyle/>
            <a:p>
              <a:endParaRPr lang="es-PE"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19050"/>
              <a:ext cx="270933" cy="5692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27"/>
                </a:lnSpc>
              </a:pPr>
              <a:endParaRPr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-25425" y="5527698"/>
            <a:ext cx="756000" cy="211991"/>
            <a:chOff x="0" y="0"/>
            <a:chExt cx="270933" cy="75973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270933" cy="75973"/>
            </a:xfrm>
            <a:custGeom>
              <a:avLst/>
              <a:gdLst/>
              <a:ahLst/>
              <a:cxnLst/>
              <a:rect l="l" t="t" r="r" b="b"/>
              <a:pathLst>
                <a:path w="270933" h="75973">
                  <a:moveTo>
                    <a:pt x="0" y="0"/>
                  </a:moveTo>
                  <a:lnTo>
                    <a:pt x="270933" y="0"/>
                  </a:lnTo>
                  <a:lnTo>
                    <a:pt x="270933" y="75973"/>
                  </a:lnTo>
                  <a:lnTo>
                    <a:pt x="0" y="75973"/>
                  </a:lnTo>
                  <a:close/>
                </a:path>
              </a:pathLst>
            </a:custGeom>
            <a:solidFill>
              <a:srgbClr val="F1B634"/>
            </a:solidFill>
          </p:spPr>
          <p:txBody>
            <a:bodyPr/>
            <a:lstStyle/>
            <a:p>
              <a:endParaRPr lang="es-PE"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19050"/>
              <a:ext cx="270933" cy="5692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27"/>
                </a:lnSpc>
              </a:pPr>
              <a:endParaRPr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0" y="7951095"/>
            <a:ext cx="756000" cy="211991"/>
            <a:chOff x="0" y="0"/>
            <a:chExt cx="270933" cy="75973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270933" cy="75973"/>
            </a:xfrm>
            <a:custGeom>
              <a:avLst/>
              <a:gdLst/>
              <a:ahLst/>
              <a:cxnLst/>
              <a:rect l="l" t="t" r="r" b="b"/>
              <a:pathLst>
                <a:path w="270933" h="75973">
                  <a:moveTo>
                    <a:pt x="0" y="0"/>
                  </a:moveTo>
                  <a:lnTo>
                    <a:pt x="270933" y="0"/>
                  </a:lnTo>
                  <a:lnTo>
                    <a:pt x="270933" y="75973"/>
                  </a:lnTo>
                  <a:lnTo>
                    <a:pt x="0" y="75973"/>
                  </a:lnTo>
                  <a:close/>
                </a:path>
              </a:pathLst>
            </a:custGeom>
            <a:solidFill>
              <a:srgbClr val="F1B634"/>
            </a:solidFill>
          </p:spPr>
          <p:txBody>
            <a:bodyPr/>
            <a:lstStyle/>
            <a:p>
              <a:endParaRPr lang="es-PE"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19050"/>
              <a:ext cx="270933" cy="5692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27"/>
                </a:lnSpc>
              </a:pPr>
              <a:endParaRPr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sp>
        <p:nvSpPr>
          <p:cNvPr id="30" name="Freeform 4">
            <a:extLst>
              <a:ext uri="{FF2B5EF4-FFF2-40B4-BE49-F238E27FC236}">
                <a16:creationId xmlns:a16="http://schemas.microsoft.com/office/drawing/2014/main" id="{27B031C0-D845-DFDF-A25B-E022E53CACE6}"/>
              </a:ext>
            </a:extLst>
          </p:cNvPr>
          <p:cNvSpPr/>
          <p:nvPr/>
        </p:nvSpPr>
        <p:spPr>
          <a:xfrm>
            <a:off x="6291808" y="734314"/>
            <a:ext cx="748324" cy="748324"/>
          </a:xfrm>
          <a:custGeom>
            <a:avLst/>
            <a:gdLst/>
            <a:ahLst/>
            <a:cxnLst/>
            <a:rect l="l" t="t" r="r" b="b"/>
            <a:pathLst>
              <a:path w="748324" h="748324">
                <a:moveTo>
                  <a:pt x="0" y="0"/>
                </a:moveTo>
                <a:lnTo>
                  <a:pt x="748324" y="0"/>
                </a:lnTo>
                <a:lnTo>
                  <a:pt x="748324" y="748324"/>
                </a:lnTo>
                <a:lnTo>
                  <a:pt x="0" y="74832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PE"/>
          </a:p>
        </p:txBody>
      </p:sp>
      <p:sp>
        <p:nvSpPr>
          <p:cNvPr id="31" name="TextBox 17">
            <a:extLst>
              <a:ext uri="{FF2B5EF4-FFF2-40B4-BE49-F238E27FC236}">
                <a16:creationId xmlns:a16="http://schemas.microsoft.com/office/drawing/2014/main" id="{A516E41B-132B-1E42-A497-44A25ACDA89C}"/>
              </a:ext>
            </a:extLst>
          </p:cNvPr>
          <p:cNvSpPr txBox="1"/>
          <p:nvPr/>
        </p:nvSpPr>
        <p:spPr>
          <a:xfrm>
            <a:off x="5948315" y="1463286"/>
            <a:ext cx="1435309" cy="5498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164"/>
              </a:lnSpc>
            </a:pPr>
            <a:r>
              <a:rPr lang="en-US" sz="1400" dirty="0">
                <a:solidFill>
                  <a:srgbClr val="000000"/>
                </a:solidFill>
                <a:latin typeface="Lovelo"/>
              </a:rPr>
              <a:t> AQUÍ logo de TU </a:t>
            </a:r>
            <a:r>
              <a:rPr lang="en-US" sz="1400" dirty="0" err="1">
                <a:solidFill>
                  <a:srgbClr val="000000"/>
                </a:solidFill>
                <a:latin typeface="Lovelo"/>
              </a:rPr>
              <a:t>empresa</a:t>
            </a:r>
            <a:endParaRPr lang="en-US" sz="1400" dirty="0">
              <a:solidFill>
                <a:srgbClr val="000000"/>
              </a:solidFill>
              <a:latin typeface="Lovelo"/>
            </a:endParaRPr>
          </a:p>
        </p:txBody>
      </p:sp>
      <p:sp>
        <p:nvSpPr>
          <p:cNvPr id="32" name="TextBox 13">
            <a:extLst>
              <a:ext uri="{FF2B5EF4-FFF2-40B4-BE49-F238E27FC236}">
                <a16:creationId xmlns:a16="http://schemas.microsoft.com/office/drawing/2014/main" id="{C8E0350F-76E5-6F01-F7BC-DFCCB3C79CD6}"/>
              </a:ext>
            </a:extLst>
          </p:cNvPr>
          <p:cNvSpPr txBox="1"/>
          <p:nvPr/>
        </p:nvSpPr>
        <p:spPr>
          <a:xfrm>
            <a:off x="730575" y="8321169"/>
            <a:ext cx="3484920" cy="75148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2581" lvl="1" indent="-171450" algn="l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/>
              </a:rPr>
              <a:t>Competencia 1</a:t>
            </a:r>
          </a:p>
          <a:p>
            <a:pPr marL="322581" lvl="1" indent="-171450" algn="l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/>
              </a:rPr>
              <a:t>Competencia 2</a:t>
            </a:r>
          </a:p>
          <a:p>
            <a:pPr marL="322581" lvl="1" indent="-171450" algn="l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/>
              </a:rPr>
              <a:t>Competencia 3</a:t>
            </a:r>
            <a:endParaRPr lang="en-US" sz="1200" dirty="0">
              <a:solidFill>
                <a:srgbClr val="575757"/>
              </a:solidFill>
              <a:latin typeface="Poppins"/>
            </a:endParaRPr>
          </a:p>
        </p:txBody>
      </p:sp>
      <p:sp>
        <p:nvSpPr>
          <p:cNvPr id="29" name="TextBox 16">
            <a:extLst>
              <a:ext uri="{FF2B5EF4-FFF2-40B4-BE49-F238E27FC236}">
                <a16:creationId xmlns:a16="http://schemas.microsoft.com/office/drawing/2014/main" id="{6724214D-97DF-F7CC-54A1-B5AA7444638A}"/>
              </a:ext>
            </a:extLst>
          </p:cNvPr>
          <p:cNvSpPr txBox="1"/>
          <p:nvPr/>
        </p:nvSpPr>
        <p:spPr>
          <a:xfrm>
            <a:off x="1059728" y="2747289"/>
            <a:ext cx="4274755" cy="2821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164"/>
              </a:lnSpc>
            </a:pPr>
            <a:r>
              <a:rPr lang="en-US" sz="1545" dirty="0" err="1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Modalidad</a:t>
            </a:r>
            <a:r>
              <a:rPr lang="en-US" sz="1545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 </a:t>
            </a:r>
            <a:r>
              <a:rPr lang="en-US" sz="1545" dirty="0" err="1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Presencial</a:t>
            </a:r>
            <a:r>
              <a:rPr lang="en-US" sz="1545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/ </a:t>
            </a:r>
            <a:r>
              <a:rPr lang="en-US" sz="1545" dirty="0" err="1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Hibrida</a:t>
            </a:r>
            <a:r>
              <a:rPr lang="en-US" sz="1545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/Virtual</a:t>
            </a:r>
          </a:p>
        </p:txBody>
      </p:sp>
      <p:pic>
        <p:nvPicPr>
          <p:cNvPr id="13" name="Gráfico 12">
            <a:extLst>
              <a:ext uri="{FF2B5EF4-FFF2-40B4-BE49-F238E27FC236}">
                <a16:creationId xmlns:a16="http://schemas.microsoft.com/office/drawing/2014/main" id="{C0B57521-2811-3C5C-4703-A7DE091850E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24568" y="2726239"/>
            <a:ext cx="324228" cy="32422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636171" y="2334522"/>
            <a:ext cx="324228" cy="324228"/>
          </a:xfrm>
          <a:custGeom>
            <a:avLst/>
            <a:gdLst/>
            <a:ahLst/>
            <a:cxnLst/>
            <a:rect l="l" t="t" r="r" b="b"/>
            <a:pathLst>
              <a:path w="324228" h="324228">
                <a:moveTo>
                  <a:pt x="0" y="0"/>
                </a:moveTo>
                <a:lnTo>
                  <a:pt x="324228" y="0"/>
                </a:lnTo>
                <a:lnTo>
                  <a:pt x="324228" y="324228"/>
                </a:lnTo>
                <a:lnTo>
                  <a:pt x="0" y="3242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PE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Freeform 3"/>
          <p:cNvSpPr/>
          <p:nvPr/>
        </p:nvSpPr>
        <p:spPr>
          <a:xfrm>
            <a:off x="634002" y="1985279"/>
            <a:ext cx="324228" cy="324228"/>
          </a:xfrm>
          <a:custGeom>
            <a:avLst/>
            <a:gdLst/>
            <a:ahLst/>
            <a:cxnLst/>
            <a:rect l="l" t="t" r="r" b="b"/>
            <a:pathLst>
              <a:path w="324228" h="324228">
                <a:moveTo>
                  <a:pt x="0" y="0"/>
                </a:moveTo>
                <a:lnTo>
                  <a:pt x="324229" y="0"/>
                </a:lnTo>
                <a:lnTo>
                  <a:pt x="324229" y="324228"/>
                </a:lnTo>
                <a:lnTo>
                  <a:pt x="0" y="32422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PE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5" name="Group 5"/>
          <p:cNvGrpSpPr/>
          <p:nvPr/>
        </p:nvGrpSpPr>
        <p:grpSpPr>
          <a:xfrm>
            <a:off x="0" y="756000"/>
            <a:ext cx="5800438" cy="979822"/>
            <a:chOff x="0" y="0"/>
            <a:chExt cx="2078746" cy="351146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078746" cy="351146"/>
            </a:xfrm>
            <a:custGeom>
              <a:avLst/>
              <a:gdLst/>
              <a:ahLst/>
              <a:cxnLst/>
              <a:rect l="l" t="t" r="r" b="b"/>
              <a:pathLst>
                <a:path w="2078746" h="351146">
                  <a:moveTo>
                    <a:pt x="0" y="0"/>
                  </a:moveTo>
                  <a:lnTo>
                    <a:pt x="2078746" y="0"/>
                  </a:lnTo>
                  <a:lnTo>
                    <a:pt x="2078746" y="351146"/>
                  </a:lnTo>
                  <a:lnTo>
                    <a:pt x="0" y="351146"/>
                  </a:lnTo>
                  <a:close/>
                </a:path>
              </a:pathLst>
            </a:custGeom>
            <a:solidFill>
              <a:srgbClr val="DA291C"/>
            </a:solidFill>
          </p:spPr>
          <p:txBody>
            <a:bodyPr/>
            <a:lstStyle/>
            <a:p>
              <a:endParaRPr lang="es-PE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19050"/>
              <a:ext cx="2078746" cy="33209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27"/>
                </a:lnSpc>
              </a:pPr>
              <a:endParaRPr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576068" y="1177987"/>
            <a:ext cx="3768370" cy="8720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411"/>
              </a:lnSpc>
            </a:pPr>
            <a:r>
              <a:rPr lang="en-US" sz="3018" spc="-12" dirty="0">
                <a:solidFill>
                  <a:srgbClr val="FFFFFF"/>
                </a:solidFill>
                <a:latin typeface="Poppins"/>
              </a:rPr>
              <a:t>BRAND MANAGER</a:t>
            </a:r>
          </a:p>
          <a:p>
            <a:pPr algn="l">
              <a:lnSpc>
                <a:spcPts val="3411"/>
              </a:lnSpc>
            </a:pPr>
            <a:endParaRPr lang="en-US" sz="3018" spc="-12" dirty="0">
              <a:solidFill>
                <a:srgbClr val="FFFFFF"/>
              </a:solidFill>
              <a:latin typeface="Poppin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596203" y="804570"/>
            <a:ext cx="2629818" cy="32579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10"/>
              </a:lnSpc>
            </a:pPr>
            <a:r>
              <a:rPr lang="en-US" sz="1793">
                <a:solidFill>
                  <a:srgbClr val="FFFFFF"/>
                </a:solidFill>
                <a:latin typeface="Poppins"/>
              </a:rPr>
              <a:t>ESTAMOS BUSCANDO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077506" y="2341581"/>
            <a:ext cx="1382748" cy="2821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164"/>
              </a:lnSpc>
            </a:pPr>
            <a:r>
              <a:rPr lang="en-US" sz="1545" b="1" dirty="0">
                <a:solidFill>
                  <a:srgbClr val="DA291C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Envia </a:t>
            </a:r>
            <a:r>
              <a:rPr lang="en-US" sz="1545" b="1" dirty="0" err="1">
                <a:solidFill>
                  <a:srgbClr val="DA291C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tu</a:t>
            </a:r>
            <a:r>
              <a:rPr lang="en-US" sz="1545" b="1" dirty="0">
                <a:solidFill>
                  <a:srgbClr val="DA291C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cv: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2322508" y="2352217"/>
            <a:ext cx="3449433" cy="2670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164"/>
              </a:lnSpc>
            </a:pPr>
            <a:r>
              <a:rPr lang="en-US" sz="1545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hola@sitioincreible.com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040694" y="2013117"/>
            <a:ext cx="2737555" cy="2821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164"/>
              </a:lnSpc>
            </a:pPr>
            <a:r>
              <a:rPr lang="en-US" sz="1545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(+51) 999 999 999</a:t>
            </a:r>
          </a:p>
        </p:txBody>
      </p:sp>
      <p:grpSp>
        <p:nvGrpSpPr>
          <p:cNvPr id="20" name="Group 20"/>
          <p:cNvGrpSpPr/>
          <p:nvPr/>
        </p:nvGrpSpPr>
        <p:grpSpPr>
          <a:xfrm>
            <a:off x="0" y="3226134"/>
            <a:ext cx="756000" cy="211991"/>
            <a:chOff x="0" y="0"/>
            <a:chExt cx="270933" cy="75973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270933" cy="75973"/>
            </a:xfrm>
            <a:custGeom>
              <a:avLst/>
              <a:gdLst/>
              <a:ahLst/>
              <a:cxnLst/>
              <a:rect l="l" t="t" r="r" b="b"/>
              <a:pathLst>
                <a:path w="270933" h="75973">
                  <a:moveTo>
                    <a:pt x="0" y="0"/>
                  </a:moveTo>
                  <a:lnTo>
                    <a:pt x="270933" y="0"/>
                  </a:lnTo>
                  <a:lnTo>
                    <a:pt x="270933" y="75973"/>
                  </a:lnTo>
                  <a:lnTo>
                    <a:pt x="0" y="75973"/>
                  </a:lnTo>
                  <a:close/>
                </a:path>
              </a:pathLst>
            </a:custGeom>
            <a:solidFill>
              <a:srgbClr val="DA291C"/>
            </a:solidFill>
          </p:spPr>
          <p:txBody>
            <a:bodyPr/>
            <a:lstStyle/>
            <a:p>
              <a:endParaRPr lang="es-PE"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19050"/>
              <a:ext cx="270933" cy="5692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27"/>
                </a:lnSpc>
              </a:pPr>
              <a:endParaRPr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32409" y="5398042"/>
            <a:ext cx="756000" cy="211991"/>
            <a:chOff x="0" y="0"/>
            <a:chExt cx="270933" cy="75973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270933" cy="75973"/>
            </a:xfrm>
            <a:custGeom>
              <a:avLst/>
              <a:gdLst/>
              <a:ahLst/>
              <a:cxnLst/>
              <a:rect l="l" t="t" r="r" b="b"/>
              <a:pathLst>
                <a:path w="270933" h="75973">
                  <a:moveTo>
                    <a:pt x="0" y="0"/>
                  </a:moveTo>
                  <a:lnTo>
                    <a:pt x="270933" y="0"/>
                  </a:lnTo>
                  <a:lnTo>
                    <a:pt x="270933" y="75973"/>
                  </a:lnTo>
                  <a:lnTo>
                    <a:pt x="0" y="75973"/>
                  </a:lnTo>
                  <a:close/>
                </a:path>
              </a:pathLst>
            </a:custGeom>
            <a:solidFill>
              <a:srgbClr val="DA291C"/>
            </a:solidFill>
          </p:spPr>
          <p:txBody>
            <a:bodyPr/>
            <a:lstStyle/>
            <a:p>
              <a:endParaRPr lang="es-PE"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19050"/>
              <a:ext cx="270933" cy="5692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27"/>
                </a:lnSpc>
              </a:pPr>
              <a:endParaRPr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0" y="7884506"/>
            <a:ext cx="756000" cy="211991"/>
            <a:chOff x="0" y="0"/>
            <a:chExt cx="270933" cy="75973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270933" cy="75973"/>
            </a:xfrm>
            <a:custGeom>
              <a:avLst/>
              <a:gdLst/>
              <a:ahLst/>
              <a:cxnLst/>
              <a:rect l="l" t="t" r="r" b="b"/>
              <a:pathLst>
                <a:path w="270933" h="75973">
                  <a:moveTo>
                    <a:pt x="0" y="0"/>
                  </a:moveTo>
                  <a:lnTo>
                    <a:pt x="270933" y="0"/>
                  </a:lnTo>
                  <a:lnTo>
                    <a:pt x="270933" y="75973"/>
                  </a:lnTo>
                  <a:lnTo>
                    <a:pt x="0" y="75973"/>
                  </a:lnTo>
                  <a:close/>
                </a:path>
              </a:pathLst>
            </a:custGeom>
            <a:solidFill>
              <a:srgbClr val="DA291C"/>
            </a:solidFill>
          </p:spPr>
          <p:txBody>
            <a:bodyPr/>
            <a:lstStyle/>
            <a:p>
              <a:endParaRPr lang="es-PE"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19050"/>
              <a:ext cx="270933" cy="5692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27"/>
                </a:lnSpc>
              </a:pPr>
              <a:endParaRPr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sp>
        <p:nvSpPr>
          <p:cNvPr id="29" name="TextBox 10">
            <a:extLst>
              <a:ext uri="{FF2B5EF4-FFF2-40B4-BE49-F238E27FC236}">
                <a16:creationId xmlns:a16="http://schemas.microsoft.com/office/drawing/2014/main" id="{E77010D0-4C3D-C7EC-1E18-4617CA7AADC3}"/>
              </a:ext>
            </a:extLst>
          </p:cNvPr>
          <p:cNvSpPr txBox="1"/>
          <p:nvPr/>
        </p:nvSpPr>
        <p:spPr>
          <a:xfrm>
            <a:off x="912648" y="5360548"/>
            <a:ext cx="2819719" cy="2426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Principales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Funciones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</a:p>
        </p:txBody>
      </p:sp>
      <p:sp>
        <p:nvSpPr>
          <p:cNvPr id="30" name="TextBox 11">
            <a:extLst>
              <a:ext uri="{FF2B5EF4-FFF2-40B4-BE49-F238E27FC236}">
                <a16:creationId xmlns:a16="http://schemas.microsoft.com/office/drawing/2014/main" id="{67BD9E2A-F260-DA16-CE8C-B2AD1C331F80}"/>
              </a:ext>
            </a:extLst>
          </p:cNvPr>
          <p:cNvSpPr txBox="1"/>
          <p:nvPr/>
        </p:nvSpPr>
        <p:spPr>
          <a:xfrm>
            <a:off x="844516" y="7836881"/>
            <a:ext cx="1851233" cy="2426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 b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Competencias:</a:t>
            </a:r>
          </a:p>
        </p:txBody>
      </p:sp>
      <p:sp>
        <p:nvSpPr>
          <p:cNvPr id="31" name="TextBox 18">
            <a:extLst>
              <a:ext uri="{FF2B5EF4-FFF2-40B4-BE49-F238E27FC236}">
                <a16:creationId xmlns:a16="http://schemas.microsoft.com/office/drawing/2014/main" id="{9EB300F9-44B1-468F-04A5-95909CE6557B}"/>
              </a:ext>
            </a:extLst>
          </p:cNvPr>
          <p:cNvSpPr txBox="1"/>
          <p:nvPr/>
        </p:nvSpPr>
        <p:spPr>
          <a:xfrm>
            <a:off x="844516" y="3178509"/>
            <a:ext cx="1377503" cy="2426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Requisitos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</a:p>
        </p:txBody>
      </p:sp>
      <p:sp>
        <p:nvSpPr>
          <p:cNvPr id="11" name="Freeform 4">
            <a:extLst>
              <a:ext uri="{FF2B5EF4-FFF2-40B4-BE49-F238E27FC236}">
                <a16:creationId xmlns:a16="http://schemas.microsoft.com/office/drawing/2014/main" id="{8A69F80B-77B0-9D3A-A7A1-D8D12758C728}"/>
              </a:ext>
            </a:extLst>
          </p:cNvPr>
          <p:cNvSpPr/>
          <p:nvPr/>
        </p:nvSpPr>
        <p:spPr>
          <a:xfrm>
            <a:off x="6291808" y="734314"/>
            <a:ext cx="748324" cy="748324"/>
          </a:xfrm>
          <a:custGeom>
            <a:avLst/>
            <a:gdLst/>
            <a:ahLst/>
            <a:cxnLst/>
            <a:rect l="l" t="t" r="r" b="b"/>
            <a:pathLst>
              <a:path w="748324" h="748324">
                <a:moveTo>
                  <a:pt x="0" y="0"/>
                </a:moveTo>
                <a:lnTo>
                  <a:pt x="748324" y="0"/>
                </a:lnTo>
                <a:lnTo>
                  <a:pt x="748324" y="748324"/>
                </a:lnTo>
                <a:lnTo>
                  <a:pt x="0" y="74832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P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3B93667-D5AF-7F62-A64B-4EF395BE47D6}"/>
              </a:ext>
            </a:extLst>
          </p:cNvPr>
          <p:cNvSpPr txBox="1"/>
          <p:nvPr/>
        </p:nvSpPr>
        <p:spPr>
          <a:xfrm>
            <a:off x="5771941" y="1444538"/>
            <a:ext cx="1788059" cy="5407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64"/>
              </a:lnSpc>
            </a:pPr>
            <a:r>
              <a:rPr lang="en-US" sz="1545" dirty="0">
                <a:solidFill>
                  <a:srgbClr val="000000"/>
                </a:solidFill>
                <a:latin typeface="Lovelo"/>
              </a:rPr>
              <a:t> logo de </a:t>
            </a:r>
            <a:r>
              <a:rPr lang="en-US" sz="1545" dirty="0" err="1">
                <a:solidFill>
                  <a:srgbClr val="000000"/>
                </a:solidFill>
                <a:latin typeface="Lovelo"/>
              </a:rPr>
              <a:t>empresa</a:t>
            </a:r>
            <a:endParaRPr lang="en-US" sz="1545" dirty="0">
              <a:solidFill>
                <a:srgbClr val="000000"/>
              </a:solidFill>
              <a:latin typeface="Lovelo"/>
            </a:endParaRPr>
          </a:p>
        </p:txBody>
      </p:sp>
      <p:sp>
        <p:nvSpPr>
          <p:cNvPr id="32" name="TextBox 13">
            <a:extLst>
              <a:ext uri="{FF2B5EF4-FFF2-40B4-BE49-F238E27FC236}">
                <a16:creationId xmlns:a16="http://schemas.microsoft.com/office/drawing/2014/main" id="{26A6BAE2-D937-41F6-5F5C-6EEC510F41D8}"/>
              </a:ext>
            </a:extLst>
          </p:cNvPr>
          <p:cNvSpPr txBox="1"/>
          <p:nvPr/>
        </p:nvSpPr>
        <p:spPr>
          <a:xfrm>
            <a:off x="756000" y="8208892"/>
            <a:ext cx="3484920" cy="12613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2581" lvl="1" indent="-171450" algn="l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/>
              </a:rPr>
              <a:t>Pasión por el cliente y el consumidor</a:t>
            </a:r>
          </a:p>
          <a:p>
            <a:pPr marL="322581" lvl="1" indent="-171450" algn="l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/>
              </a:rPr>
              <a:t>Comunicación efectiva</a:t>
            </a:r>
          </a:p>
          <a:p>
            <a:pPr marL="322581" lvl="1" indent="-171450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/>
              </a:rPr>
              <a:t>Actitud de cambio e innovación</a:t>
            </a:r>
          </a:p>
          <a:p>
            <a:pPr marL="322581" lvl="1" indent="-171450" algn="l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/>
              </a:rPr>
              <a:t>Trabajo en equipo</a:t>
            </a:r>
          </a:p>
          <a:p>
            <a:pPr marL="322581" lvl="1" indent="-171450" algn="l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/>
              </a:rPr>
              <a:t>Efectividad comercial</a:t>
            </a:r>
            <a:endParaRPr lang="en-US" sz="1200" dirty="0">
              <a:solidFill>
                <a:srgbClr val="575757"/>
              </a:solidFill>
              <a:latin typeface="Poppins"/>
            </a:endParaRPr>
          </a:p>
        </p:txBody>
      </p:sp>
      <p:sp>
        <p:nvSpPr>
          <p:cNvPr id="33" name="TextBox 19">
            <a:extLst>
              <a:ext uri="{FF2B5EF4-FFF2-40B4-BE49-F238E27FC236}">
                <a16:creationId xmlns:a16="http://schemas.microsoft.com/office/drawing/2014/main" id="{B49409DB-AE27-1CAC-B70F-5E4FA8CD9D22}"/>
              </a:ext>
            </a:extLst>
          </p:cNvPr>
          <p:cNvSpPr txBox="1"/>
          <p:nvPr/>
        </p:nvSpPr>
        <p:spPr>
          <a:xfrm>
            <a:off x="958230" y="3443655"/>
            <a:ext cx="6362734" cy="17743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171450" indent="-171450" algn="just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Profesional de las carreras de Ingeniería Industrial, Administración, Marketing, Economía o afines. Deseable especialización en mercadeo, marketing digital, etc.</a:t>
            </a:r>
          </a:p>
          <a:p>
            <a:pPr marL="171450" indent="-171450" algn="just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Experiencia de 2 a 3 años realizando funciones similares en empresas de consumo masivo, de preferencia en el sector de distribución de cosméticos.</a:t>
            </a:r>
          </a:p>
          <a:p>
            <a:pPr marL="171450" indent="-171450" algn="just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Bilingüe en inglés para coordinación con clientes extranjeros de habla inglesa (indispensable).</a:t>
            </a:r>
            <a:endParaRPr lang="en-US" sz="1200" dirty="0">
              <a:solidFill>
                <a:srgbClr val="575757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4" name="TextBox 12">
            <a:extLst>
              <a:ext uri="{FF2B5EF4-FFF2-40B4-BE49-F238E27FC236}">
                <a16:creationId xmlns:a16="http://schemas.microsoft.com/office/drawing/2014/main" id="{6AFD76A0-7035-FEC3-6D0C-B73F1982EDEA}"/>
              </a:ext>
            </a:extLst>
          </p:cNvPr>
          <p:cNvSpPr txBox="1"/>
          <p:nvPr/>
        </p:nvSpPr>
        <p:spPr>
          <a:xfrm>
            <a:off x="796611" y="5768705"/>
            <a:ext cx="6420568" cy="17743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2581" lvl="1" indent="-171450" algn="just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Elaborar y ejecutar planes de marketing de las marcas a cargo.</a:t>
            </a:r>
          </a:p>
          <a:p>
            <a:pPr marL="322581" lvl="1" indent="-171450" algn="just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Coordinar actividades comerciales y de mercadeo, hacer seguimiento y análisis de los resultados de las mismas.</a:t>
            </a:r>
          </a:p>
          <a:p>
            <a:pPr marL="322581" lvl="1" indent="-171450" algn="just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Elaborar, revisar y ejecutar presupuesto de inversión.</a:t>
            </a:r>
          </a:p>
          <a:p>
            <a:pPr marL="322581" lvl="1" indent="-171450" algn="just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Coordinar con las marcas a cargo los conceptos, piezas y materiales de comunicación, así como elaboración e implementación del cronograma de redes sociales.</a:t>
            </a:r>
          </a:p>
        </p:txBody>
      </p:sp>
      <p:sp>
        <p:nvSpPr>
          <p:cNvPr id="10" name="TextBox 16">
            <a:extLst>
              <a:ext uri="{FF2B5EF4-FFF2-40B4-BE49-F238E27FC236}">
                <a16:creationId xmlns:a16="http://schemas.microsoft.com/office/drawing/2014/main" id="{FBAF9E34-3129-1AD0-8453-A8C4537556AA}"/>
              </a:ext>
            </a:extLst>
          </p:cNvPr>
          <p:cNvSpPr txBox="1"/>
          <p:nvPr/>
        </p:nvSpPr>
        <p:spPr>
          <a:xfrm>
            <a:off x="1059728" y="2747289"/>
            <a:ext cx="4274755" cy="2821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164"/>
              </a:lnSpc>
            </a:pPr>
            <a:r>
              <a:rPr lang="en-US" sz="1545" dirty="0" err="1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Modalidad</a:t>
            </a:r>
            <a:r>
              <a:rPr lang="en-US" sz="1545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 </a:t>
            </a:r>
            <a:r>
              <a:rPr lang="en-US" sz="1545" dirty="0" err="1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Hibrida</a:t>
            </a:r>
            <a:r>
              <a:rPr lang="en-US" sz="1545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</a:p>
        </p:txBody>
      </p:sp>
      <p:pic>
        <p:nvPicPr>
          <p:cNvPr id="13" name="Gráfico 12">
            <a:extLst>
              <a:ext uri="{FF2B5EF4-FFF2-40B4-BE49-F238E27FC236}">
                <a16:creationId xmlns:a16="http://schemas.microsoft.com/office/drawing/2014/main" id="{EF47C045-8CC0-8313-D67B-181E067B2DC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34002" y="2719980"/>
            <a:ext cx="324228" cy="32422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636171" y="2334522"/>
            <a:ext cx="324228" cy="324228"/>
          </a:xfrm>
          <a:custGeom>
            <a:avLst/>
            <a:gdLst/>
            <a:ahLst/>
            <a:cxnLst/>
            <a:rect l="l" t="t" r="r" b="b"/>
            <a:pathLst>
              <a:path w="324228" h="324228">
                <a:moveTo>
                  <a:pt x="0" y="0"/>
                </a:moveTo>
                <a:lnTo>
                  <a:pt x="324228" y="0"/>
                </a:lnTo>
                <a:lnTo>
                  <a:pt x="324228" y="324228"/>
                </a:lnTo>
                <a:lnTo>
                  <a:pt x="0" y="3242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PE"/>
          </a:p>
        </p:txBody>
      </p:sp>
      <p:sp>
        <p:nvSpPr>
          <p:cNvPr id="3" name="Freeform 3"/>
          <p:cNvSpPr/>
          <p:nvPr/>
        </p:nvSpPr>
        <p:spPr>
          <a:xfrm>
            <a:off x="634002" y="1985279"/>
            <a:ext cx="324228" cy="324228"/>
          </a:xfrm>
          <a:custGeom>
            <a:avLst/>
            <a:gdLst/>
            <a:ahLst/>
            <a:cxnLst/>
            <a:rect l="l" t="t" r="r" b="b"/>
            <a:pathLst>
              <a:path w="324228" h="324228">
                <a:moveTo>
                  <a:pt x="0" y="0"/>
                </a:moveTo>
                <a:lnTo>
                  <a:pt x="324229" y="0"/>
                </a:lnTo>
                <a:lnTo>
                  <a:pt x="324229" y="324228"/>
                </a:lnTo>
                <a:lnTo>
                  <a:pt x="0" y="32422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PE"/>
          </a:p>
        </p:txBody>
      </p:sp>
      <p:grpSp>
        <p:nvGrpSpPr>
          <p:cNvPr id="5" name="Group 5"/>
          <p:cNvGrpSpPr/>
          <p:nvPr/>
        </p:nvGrpSpPr>
        <p:grpSpPr>
          <a:xfrm>
            <a:off x="0" y="756000"/>
            <a:ext cx="5800438" cy="979822"/>
            <a:chOff x="0" y="0"/>
            <a:chExt cx="2078746" cy="351146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078746" cy="351146"/>
            </a:xfrm>
            <a:custGeom>
              <a:avLst/>
              <a:gdLst/>
              <a:ahLst/>
              <a:cxnLst/>
              <a:rect l="l" t="t" r="r" b="b"/>
              <a:pathLst>
                <a:path w="2078746" h="351146">
                  <a:moveTo>
                    <a:pt x="0" y="0"/>
                  </a:moveTo>
                  <a:lnTo>
                    <a:pt x="2078746" y="0"/>
                  </a:lnTo>
                  <a:lnTo>
                    <a:pt x="2078746" y="351146"/>
                  </a:lnTo>
                  <a:lnTo>
                    <a:pt x="0" y="351146"/>
                  </a:lnTo>
                  <a:close/>
                </a:path>
              </a:pathLst>
            </a:custGeom>
            <a:solidFill>
              <a:srgbClr val="0047BB"/>
            </a:solidFill>
          </p:spPr>
          <p:txBody>
            <a:bodyPr/>
            <a:lstStyle/>
            <a:p>
              <a:endParaRPr lang="es-PE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19050"/>
              <a:ext cx="2078746" cy="33209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727"/>
                </a:lnSpc>
              </a:pPr>
              <a:endParaRPr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576068" y="1177987"/>
            <a:ext cx="3768370" cy="8720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411"/>
              </a:lnSpc>
            </a:pPr>
            <a:r>
              <a:rPr lang="en-US" sz="3018" spc="-12" dirty="0">
                <a:solidFill>
                  <a:srgbClr val="FFFFFF"/>
                </a:solidFill>
                <a:latin typeface="Poppins"/>
              </a:rPr>
              <a:t>BRAND MANAGER</a:t>
            </a:r>
          </a:p>
          <a:p>
            <a:pPr algn="l">
              <a:lnSpc>
                <a:spcPts val="3411"/>
              </a:lnSpc>
            </a:pPr>
            <a:endParaRPr lang="en-US" sz="3018" spc="-12" dirty="0">
              <a:solidFill>
                <a:srgbClr val="FFFFFF"/>
              </a:solidFill>
              <a:latin typeface="Poppin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596203" y="804570"/>
            <a:ext cx="2629818" cy="32579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10"/>
              </a:lnSpc>
            </a:pPr>
            <a:r>
              <a:rPr lang="en-US" sz="1793" dirty="0">
                <a:solidFill>
                  <a:srgbClr val="FFFFFF"/>
                </a:solidFill>
                <a:latin typeface="Poppins"/>
              </a:rPr>
              <a:t>ESTAMOS BUSCANDO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077506" y="2341581"/>
            <a:ext cx="1382748" cy="2654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164"/>
              </a:lnSpc>
            </a:pPr>
            <a:r>
              <a:rPr lang="en-US" sz="1545" dirty="0">
                <a:solidFill>
                  <a:srgbClr val="0047BB"/>
                </a:solidFill>
                <a:latin typeface="Poppins Bold"/>
              </a:rPr>
              <a:t>Envia </a:t>
            </a:r>
            <a:r>
              <a:rPr lang="en-US" sz="1545" dirty="0" err="1">
                <a:solidFill>
                  <a:srgbClr val="0047BB"/>
                </a:solidFill>
                <a:latin typeface="Poppins Bold"/>
              </a:rPr>
              <a:t>tu</a:t>
            </a:r>
            <a:r>
              <a:rPr lang="en-US" sz="1545" dirty="0">
                <a:solidFill>
                  <a:srgbClr val="0047BB"/>
                </a:solidFill>
                <a:latin typeface="Poppins Bold"/>
              </a:rPr>
              <a:t> cv: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2322508" y="2352217"/>
            <a:ext cx="2903542" cy="2670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164"/>
              </a:lnSpc>
            </a:pPr>
            <a:r>
              <a:rPr lang="en-US" sz="1545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hola@sitioincreible.com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040695" y="2013117"/>
            <a:ext cx="3162018" cy="2821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164"/>
              </a:lnSpc>
            </a:pPr>
            <a:r>
              <a:rPr lang="en-US" sz="1545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(+51) 999 999 999</a:t>
            </a:r>
          </a:p>
        </p:txBody>
      </p:sp>
      <p:grpSp>
        <p:nvGrpSpPr>
          <p:cNvPr id="20" name="Group 20"/>
          <p:cNvGrpSpPr/>
          <p:nvPr/>
        </p:nvGrpSpPr>
        <p:grpSpPr>
          <a:xfrm>
            <a:off x="0" y="3226134"/>
            <a:ext cx="756000" cy="211991"/>
            <a:chOff x="0" y="0"/>
            <a:chExt cx="270933" cy="75973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270933" cy="75973"/>
            </a:xfrm>
            <a:custGeom>
              <a:avLst/>
              <a:gdLst/>
              <a:ahLst/>
              <a:cxnLst/>
              <a:rect l="l" t="t" r="r" b="b"/>
              <a:pathLst>
                <a:path w="270933" h="75973">
                  <a:moveTo>
                    <a:pt x="0" y="0"/>
                  </a:moveTo>
                  <a:lnTo>
                    <a:pt x="270933" y="0"/>
                  </a:lnTo>
                  <a:lnTo>
                    <a:pt x="270933" y="75973"/>
                  </a:lnTo>
                  <a:lnTo>
                    <a:pt x="0" y="75973"/>
                  </a:lnTo>
                  <a:close/>
                </a:path>
              </a:pathLst>
            </a:custGeom>
            <a:solidFill>
              <a:srgbClr val="0047BB"/>
            </a:solidFill>
          </p:spPr>
          <p:txBody>
            <a:bodyPr/>
            <a:lstStyle/>
            <a:p>
              <a:pPr algn="just"/>
              <a:endParaRPr lang="es-PE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19050"/>
              <a:ext cx="270933" cy="5692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just">
                <a:lnSpc>
                  <a:spcPts val="1727"/>
                </a:lnSpc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-47891" y="5402343"/>
            <a:ext cx="802638" cy="211991"/>
            <a:chOff x="-16714" y="0"/>
            <a:chExt cx="287647" cy="75973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270933" cy="75973"/>
            </a:xfrm>
            <a:custGeom>
              <a:avLst/>
              <a:gdLst/>
              <a:ahLst/>
              <a:cxnLst/>
              <a:rect l="l" t="t" r="r" b="b"/>
              <a:pathLst>
                <a:path w="270933" h="75973">
                  <a:moveTo>
                    <a:pt x="0" y="0"/>
                  </a:moveTo>
                  <a:lnTo>
                    <a:pt x="270933" y="0"/>
                  </a:lnTo>
                  <a:lnTo>
                    <a:pt x="270933" y="75973"/>
                  </a:lnTo>
                  <a:lnTo>
                    <a:pt x="0" y="75973"/>
                  </a:lnTo>
                  <a:close/>
                </a:path>
              </a:pathLst>
            </a:custGeom>
            <a:solidFill>
              <a:srgbClr val="0047BB"/>
            </a:solidFill>
          </p:spPr>
          <p:txBody>
            <a:bodyPr/>
            <a:lstStyle/>
            <a:p>
              <a:pPr algn="just"/>
              <a:endParaRPr lang="es-PE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-16714" y="19050"/>
              <a:ext cx="270933" cy="5692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just">
                <a:lnSpc>
                  <a:spcPts val="1727"/>
                </a:lnSpc>
              </a:pPr>
              <a:endParaRPr dirty="0"/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-1253" y="7916297"/>
            <a:ext cx="756000" cy="211991"/>
            <a:chOff x="0" y="0"/>
            <a:chExt cx="270933" cy="75973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270933" cy="75973"/>
            </a:xfrm>
            <a:custGeom>
              <a:avLst/>
              <a:gdLst/>
              <a:ahLst/>
              <a:cxnLst/>
              <a:rect l="l" t="t" r="r" b="b"/>
              <a:pathLst>
                <a:path w="270933" h="75973">
                  <a:moveTo>
                    <a:pt x="0" y="0"/>
                  </a:moveTo>
                  <a:lnTo>
                    <a:pt x="270933" y="0"/>
                  </a:lnTo>
                  <a:lnTo>
                    <a:pt x="270933" y="75973"/>
                  </a:lnTo>
                  <a:lnTo>
                    <a:pt x="0" y="75973"/>
                  </a:lnTo>
                  <a:close/>
                </a:path>
              </a:pathLst>
            </a:custGeom>
            <a:solidFill>
              <a:srgbClr val="0047BB"/>
            </a:solidFill>
          </p:spPr>
          <p:txBody>
            <a:bodyPr/>
            <a:lstStyle/>
            <a:p>
              <a:pPr algn="just"/>
              <a:endParaRPr lang="es-PE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19050"/>
              <a:ext cx="270933" cy="5692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just">
                <a:lnSpc>
                  <a:spcPts val="1727"/>
                </a:lnSpc>
              </a:pPr>
              <a:endParaRPr/>
            </a:p>
          </p:txBody>
        </p:sp>
      </p:grpSp>
      <p:sp>
        <p:nvSpPr>
          <p:cNvPr id="29" name="TextBox 10">
            <a:extLst>
              <a:ext uri="{FF2B5EF4-FFF2-40B4-BE49-F238E27FC236}">
                <a16:creationId xmlns:a16="http://schemas.microsoft.com/office/drawing/2014/main" id="{F7E7D1B3-E6DE-CFAC-671D-EBC87DE4D251}"/>
              </a:ext>
            </a:extLst>
          </p:cNvPr>
          <p:cNvSpPr txBox="1"/>
          <p:nvPr/>
        </p:nvSpPr>
        <p:spPr>
          <a:xfrm>
            <a:off x="843263" y="5359368"/>
            <a:ext cx="2819719" cy="2426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960"/>
              </a:lnSpc>
            </a:pPr>
            <a:r>
              <a:rPr lang="en-US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/>
              </a:rPr>
              <a:t>Principales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/>
              </a:rPr>
              <a:t> </a:t>
            </a:r>
            <a:r>
              <a:rPr lang="en-US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/>
              </a:rPr>
              <a:t>Funciones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/>
              </a:rPr>
              <a:t>:</a:t>
            </a:r>
          </a:p>
        </p:txBody>
      </p:sp>
      <p:sp>
        <p:nvSpPr>
          <p:cNvPr id="30" name="TextBox 11">
            <a:extLst>
              <a:ext uri="{FF2B5EF4-FFF2-40B4-BE49-F238E27FC236}">
                <a16:creationId xmlns:a16="http://schemas.microsoft.com/office/drawing/2014/main" id="{6ADEF977-2584-BE22-FADA-88F90901E143}"/>
              </a:ext>
            </a:extLst>
          </p:cNvPr>
          <p:cNvSpPr txBox="1"/>
          <p:nvPr/>
        </p:nvSpPr>
        <p:spPr>
          <a:xfrm>
            <a:off x="843263" y="7868672"/>
            <a:ext cx="1851233" cy="2426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960"/>
              </a:lnSpc>
            </a:pPr>
            <a:r>
              <a:rPr lang="en-US" sz="1400" b="1">
                <a:solidFill>
                  <a:schemeClr val="tx1">
                    <a:lumMod val="50000"/>
                    <a:lumOff val="50000"/>
                  </a:schemeClr>
                </a:solidFill>
                <a:latin typeface="Poppins"/>
              </a:rPr>
              <a:t>Competencias:</a:t>
            </a:r>
          </a:p>
        </p:txBody>
      </p:sp>
      <p:sp>
        <p:nvSpPr>
          <p:cNvPr id="31" name="TextBox 18">
            <a:extLst>
              <a:ext uri="{FF2B5EF4-FFF2-40B4-BE49-F238E27FC236}">
                <a16:creationId xmlns:a16="http://schemas.microsoft.com/office/drawing/2014/main" id="{316C4B10-EE92-9D5E-A71C-FE8519D6040D}"/>
              </a:ext>
            </a:extLst>
          </p:cNvPr>
          <p:cNvSpPr txBox="1"/>
          <p:nvPr/>
        </p:nvSpPr>
        <p:spPr>
          <a:xfrm>
            <a:off x="844516" y="3178509"/>
            <a:ext cx="1377503" cy="2426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960"/>
              </a:lnSpc>
            </a:pPr>
            <a:r>
              <a:rPr lang="en-US" sz="1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/>
              </a:rPr>
              <a:t>Requisitos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/>
              </a:rPr>
              <a:t>:</a:t>
            </a:r>
          </a:p>
        </p:txBody>
      </p:sp>
      <p:sp>
        <p:nvSpPr>
          <p:cNvPr id="11" name="Freeform 4">
            <a:extLst>
              <a:ext uri="{FF2B5EF4-FFF2-40B4-BE49-F238E27FC236}">
                <a16:creationId xmlns:a16="http://schemas.microsoft.com/office/drawing/2014/main" id="{A2FCA823-90AF-4F81-3DA3-5E6AFCA59E8E}"/>
              </a:ext>
            </a:extLst>
          </p:cNvPr>
          <p:cNvSpPr/>
          <p:nvPr/>
        </p:nvSpPr>
        <p:spPr>
          <a:xfrm>
            <a:off x="6291808" y="734314"/>
            <a:ext cx="748324" cy="748324"/>
          </a:xfrm>
          <a:custGeom>
            <a:avLst/>
            <a:gdLst/>
            <a:ahLst/>
            <a:cxnLst/>
            <a:rect l="l" t="t" r="r" b="b"/>
            <a:pathLst>
              <a:path w="748324" h="748324">
                <a:moveTo>
                  <a:pt x="0" y="0"/>
                </a:moveTo>
                <a:lnTo>
                  <a:pt x="748324" y="0"/>
                </a:lnTo>
                <a:lnTo>
                  <a:pt x="748324" y="748324"/>
                </a:lnTo>
                <a:lnTo>
                  <a:pt x="0" y="74832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P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453FDE4-15B2-55D5-AF3D-9F7B7E5B5C47}"/>
              </a:ext>
            </a:extLst>
          </p:cNvPr>
          <p:cNvSpPr txBox="1"/>
          <p:nvPr/>
        </p:nvSpPr>
        <p:spPr>
          <a:xfrm>
            <a:off x="5771941" y="1444538"/>
            <a:ext cx="1788059" cy="5407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64"/>
              </a:lnSpc>
            </a:pPr>
            <a:r>
              <a:rPr lang="en-US" sz="1545" dirty="0">
                <a:solidFill>
                  <a:srgbClr val="000000"/>
                </a:solidFill>
                <a:latin typeface="Lovelo"/>
              </a:rPr>
              <a:t> logo de </a:t>
            </a:r>
            <a:r>
              <a:rPr lang="en-US" sz="1545" dirty="0" err="1">
                <a:solidFill>
                  <a:srgbClr val="000000"/>
                </a:solidFill>
                <a:latin typeface="Lovelo"/>
              </a:rPr>
              <a:t>empresa</a:t>
            </a:r>
            <a:endParaRPr lang="en-US" sz="1545" dirty="0">
              <a:solidFill>
                <a:srgbClr val="000000"/>
              </a:solidFill>
              <a:latin typeface="Lovelo"/>
            </a:endParaRPr>
          </a:p>
        </p:txBody>
      </p:sp>
      <p:sp>
        <p:nvSpPr>
          <p:cNvPr id="32" name="TextBox 13">
            <a:extLst>
              <a:ext uri="{FF2B5EF4-FFF2-40B4-BE49-F238E27FC236}">
                <a16:creationId xmlns:a16="http://schemas.microsoft.com/office/drawing/2014/main" id="{10120476-D25B-E51D-60A8-269FE8EF2E69}"/>
              </a:ext>
            </a:extLst>
          </p:cNvPr>
          <p:cNvSpPr txBox="1"/>
          <p:nvPr/>
        </p:nvSpPr>
        <p:spPr>
          <a:xfrm>
            <a:off x="717793" y="8254042"/>
            <a:ext cx="3484920" cy="12613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2581" lvl="1" indent="-171450" algn="just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/>
              </a:rPr>
              <a:t>Pasión por el cliente y el consumidor</a:t>
            </a:r>
          </a:p>
          <a:p>
            <a:pPr marL="322581" lvl="1" indent="-171450" algn="just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/>
              </a:rPr>
              <a:t>Comunicación efectiva</a:t>
            </a:r>
          </a:p>
          <a:p>
            <a:pPr marL="322581" lvl="1" indent="-171450" algn="just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/>
              </a:rPr>
              <a:t>Actitud de cambio e innovación</a:t>
            </a:r>
          </a:p>
          <a:p>
            <a:pPr marL="322581" lvl="1" indent="-171450" algn="just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/>
              </a:rPr>
              <a:t>Trabajo en equipo</a:t>
            </a:r>
          </a:p>
          <a:p>
            <a:pPr marL="322581" lvl="1" indent="-171450" algn="just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/>
              </a:rPr>
              <a:t>Efectividad comercial</a:t>
            </a:r>
            <a:endParaRPr lang="en-US" sz="1200" dirty="0">
              <a:solidFill>
                <a:srgbClr val="575757"/>
              </a:solidFill>
              <a:latin typeface="Poppins"/>
            </a:endParaRPr>
          </a:p>
        </p:txBody>
      </p:sp>
      <p:sp>
        <p:nvSpPr>
          <p:cNvPr id="33" name="TextBox 12">
            <a:extLst>
              <a:ext uri="{FF2B5EF4-FFF2-40B4-BE49-F238E27FC236}">
                <a16:creationId xmlns:a16="http://schemas.microsoft.com/office/drawing/2014/main" id="{F52D69C8-12CC-CBD6-4388-786C875E755E}"/>
              </a:ext>
            </a:extLst>
          </p:cNvPr>
          <p:cNvSpPr txBox="1"/>
          <p:nvPr/>
        </p:nvSpPr>
        <p:spPr>
          <a:xfrm>
            <a:off x="786682" y="5789033"/>
            <a:ext cx="6253450" cy="17743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2581" lvl="1" indent="-171450" algn="just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Elaborar y ejecutar planes de marketing de las marcas a cargo.</a:t>
            </a:r>
          </a:p>
          <a:p>
            <a:pPr marL="322581" lvl="1" indent="-171450" algn="just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Coordinar actividades comerciales y de mercadeo, hacer seguimiento y análisis de los resultados de las mismas.</a:t>
            </a:r>
          </a:p>
          <a:p>
            <a:pPr marL="322581" lvl="1" indent="-171450" algn="just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Elaborar, revisar y ejecutar presupuesto de inversión.</a:t>
            </a:r>
          </a:p>
          <a:p>
            <a:pPr marL="322581" lvl="1" indent="-171450" algn="just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Coordinar con las marcas a cargo los conceptos, piezas y materiales de comunicación, así como elaboración e implementación del cronograma de redes sociales.</a:t>
            </a:r>
          </a:p>
        </p:txBody>
      </p:sp>
      <p:sp>
        <p:nvSpPr>
          <p:cNvPr id="34" name="TextBox 19">
            <a:extLst>
              <a:ext uri="{FF2B5EF4-FFF2-40B4-BE49-F238E27FC236}">
                <a16:creationId xmlns:a16="http://schemas.microsoft.com/office/drawing/2014/main" id="{942A2693-56FE-F368-4F31-D6F37011DEEC}"/>
              </a:ext>
            </a:extLst>
          </p:cNvPr>
          <p:cNvSpPr txBox="1"/>
          <p:nvPr/>
        </p:nvSpPr>
        <p:spPr>
          <a:xfrm>
            <a:off x="958230" y="3443655"/>
            <a:ext cx="6081902" cy="17743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171450" indent="-171450" algn="just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Profesional de las carreras de Ingeniería Industrial, Administración, Marketing, Economía o afines. Deseable especialización en mercadeo, marketing digital, etc.</a:t>
            </a:r>
          </a:p>
          <a:p>
            <a:pPr marL="171450" indent="-171450" algn="just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Experiencia de 2 a 3 años realizando funciones similares en empresas de consumo masivo, de preferencia en el sector de distribución de cosméticos.</a:t>
            </a:r>
          </a:p>
          <a:p>
            <a:pPr marL="171450" indent="-171450" algn="just">
              <a:lnSpc>
                <a:spcPts val="1960"/>
              </a:lnSpc>
              <a:buFont typeface="Courier New" panose="02070309020205020404" pitchFamily="49" charset="0"/>
              <a:buChar char="o"/>
            </a:pPr>
            <a:r>
              <a:rPr lang="es-ES" sz="1200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Bilingüe en inglés para coordinación con clientes extranjeros de habla inglesa (indispensable).</a:t>
            </a:r>
            <a:endParaRPr lang="en-US" sz="1200" dirty="0">
              <a:solidFill>
                <a:srgbClr val="575757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0" name="TextBox 16">
            <a:extLst>
              <a:ext uri="{FF2B5EF4-FFF2-40B4-BE49-F238E27FC236}">
                <a16:creationId xmlns:a16="http://schemas.microsoft.com/office/drawing/2014/main" id="{37EBE4B5-93FE-AA8A-F819-E25D08B6EC7F}"/>
              </a:ext>
            </a:extLst>
          </p:cNvPr>
          <p:cNvSpPr txBox="1"/>
          <p:nvPr/>
        </p:nvSpPr>
        <p:spPr>
          <a:xfrm>
            <a:off x="1059728" y="2747289"/>
            <a:ext cx="4274755" cy="2821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164"/>
              </a:lnSpc>
            </a:pPr>
            <a:r>
              <a:rPr lang="en-US" sz="1545" dirty="0" err="1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Modalidad</a:t>
            </a:r>
            <a:r>
              <a:rPr lang="en-US" sz="1545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 </a:t>
            </a:r>
            <a:r>
              <a:rPr lang="en-US" sz="1545" dirty="0" err="1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Hibrida</a:t>
            </a:r>
            <a:r>
              <a:rPr lang="en-US" sz="1545" dirty="0">
                <a:solidFill>
                  <a:srgbClr val="57575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</a:p>
        </p:txBody>
      </p:sp>
      <p:pic>
        <p:nvPicPr>
          <p:cNvPr id="12" name="Gráfico 11">
            <a:extLst>
              <a:ext uri="{FF2B5EF4-FFF2-40B4-BE49-F238E27FC236}">
                <a16:creationId xmlns:a16="http://schemas.microsoft.com/office/drawing/2014/main" id="{418BEDA6-B15C-BD37-98DF-29A28E5228E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34002" y="2728527"/>
            <a:ext cx="324228" cy="32422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421</Words>
  <Application>Microsoft Office PowerPoint</Application>
  <PresentationFormat>Personalizado</PresentationFormat>
  <Paragraphs>65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Poppins</vt:lpstr>
      <vt:lpstr>Calibri</vt:lpstr>
      <vt:lpstr>Lovelo</vt:lpstr>
      <vt:lpstr>Courier New</vt:lpstr>
      <vt:lpstr>Poppins Bold</vt:lpstr>
      <vt:lpstr>Arial</vt:lpstr>
      <vt:lpstr>Office Theme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</dc:title>
  <dc:creator>USER</dc:creator>
  <cp:lastModifiedBy>CEC Consejo Empresarial Colombiano</cp:lastModifiedBy>
  <cp:revision>13</cp:revision>
  <dcterms:created xsi:type="dcterms:W3CDTF">2006-08-16T00:00:00Z</dcterms:created>
  <dcterms:modified xsi:type="dcterms:W3CDTF">2024-06-24T23:12:55Z</dcterms:modified>
  <dc:identifier>DAGHwVhAhgE</dc:identifier>
</cp:coreProperties>
</file>